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ygada 1918 Semi Bold"/>
      <p:regular r:id="rId17"/>
    </p:embeddedFont>
    <p:embeddedFont>
      <p:font typeface="Brygada 1918 Semi Bold"/>
      <p:regular r:id="rId18"/>
    </p:embeddedFont>
    <p:embeddedFont>
      <p:font typeface="Brygada 1918 Semi Bold"/>
      <p:regular r:id="rId19"/>
    </p:embeddedFont>
    <p:embeddedFont>
      <p:font typeface="Brygada 1918 Semi Bold"/>
      <p:regular r:id="rId20"/>
    </p:embeddedFont>
    <p:embeddedFont>
      <p:font typeface="Brygada 1918"/>
      <p:regular r:id="rId21"/>
    </p:embeddedFont>
    <p:embeddedFont>
      <p:font typeface="Brygada 1918"/>
      <p:regular r:id="rId22"/>
    </p:embeddedFont>
    <p:embeddedFont>
      <p:font typeface="Brygada 1918"/>
      <p:regular r:id="rId23"/>
    </p:embeddedFont>
    <p:embeddedFont>
      <p:font typeface="Brygada 1918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2-8.png>
</file>

<file path=ppt/media/image-2-9.svg>
</file>

<file path=ppt/media/image-3-1.png>
</file>

<file path=ppt/media/image-4-1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svg"/><Relationship Id="rId10" Type="http://schemas.openxmlformats.org/officeDocument/2006/relationships/slideLayout" Target="../slideLayouts/slideLayout3.xml"/><Relationship Id="rId11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003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Plant Disease Detection Using 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5804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An Intelligent System for Early Disease Identification &amp; Treatment Recommendations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339001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Presented by: [Your Name/Team Name] | [Date]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197" y="491252"/>
            <a:ext cx="7893606" cy="1116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Impact &amp; Benefits: Cultivating a Healthier Future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25197" y="1875473"/>
            <a:ext cx="401955" cy="401955"/>
          </a:xfrm>
          <a:prstGeom prst="roundRect">
            <a:avLst>
              <a:gd name="adj" fmla="val 66672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05746" y="1936790"/>
            <a:ext cx="2946797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Early Detection Saves Crops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205746" y="2323148"/>
            <a:ext cx="7313057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Timely identification prevents widespread damage, significantly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reducing crop losses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and safeguarding farmer livelihoods.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25197" y="3252192"/>
            <a:ext cx="401955" cy="401955"/>
          </a:xfrm>
          <a:prstGeom prst="roundRect">
            <a:avLst>
              <a:gd name="adj" fmla="val 66672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205746" y="3313509"/>
            <a:ext cx="2756416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Accessible to Non-Experts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205746" y="3699867"/>
            <a:ext cx="7313057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intuitive design empowers anyone, regardless of agricultural background, to diagnose plant diseases effectively.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25197" y="4628912"/>
            <a:ext cx="401955" cy="401955"/>
          </a:xfrm>
          <a:prstGeom prst="roundRect">
            <a:avLst>
              <a:gd name="adj" fmla="val 66672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05746" y="4690229"/>
            <a:ext cx="2246948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Reduces Dependency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205746" y="5076587"/>
            <a:ext cx="7313057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Less reliance on costly and often unavailable agricultural consultants, putting diagnostic power directly into farmers' hands.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25197" y="6005632"/>
            <a:ext cx="401955" cy="401955"/>
          </a:xfrm>
          <a:prstGeom prst="roundRect">
            <a:avLst>
              <a:gd name="adj" fmla="val 66672"/>
            </a:avLst>
          </a:prstGeom>
          <a:solidFill>
            <a:srgbClr val="CC914D"/>
          </a:solidFill>
          <a:ln w="7620">
            <a:solidFill>
              <a:srgbClr val="B2773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205746" y="6066949"/>
            <a:ext cx="3251121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Promotes Sustainable Farming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205746" y="6453307"/>
            <a:ext cx="7313057" cy="571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By enabling targeted treatments, we help minimize pesticide use and encourage environmentally friendly practices.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625197" y="7292935"/>
            <a:ext cx="3573185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Thank You!</a:t>
            </a:r>
            <a:endParaRPr 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5033" y="491728"/>
            <a:ext cx="5790605" cy="436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The Silent Threat: Global Crop Loss</a:t>
            </a:r>
            <a:endParaRPr lang="en-US" sz="2700" dirty="0"/>
          </a:p>
        </p:txBody>
      </p:sp>
      <p:sp>
        <p:nvSpPr>
          <p:cNvPr id="4" name="Shape 1"/>
          <p:cNvSpPr/>
          <p:nvPr/>
        </p:nvSpPr>
        <p:spPr>
          <a:xfrm>
            <a:off x="5975033" y="1137523"/>
            <a:ext cx="8166735" cy="1601272"/>
          </a:xfrm>
          <a:prstGeom prst="roundRect">
            <a:avLst>
              <a:gd name="adj" fmla="val 13079"/>
            </a:avLst>
          </a:prstGeom>
          <a:solidFill>
            <a:srgbClr val="626C3B"/>
          </a:solidFill>
          <a:ln w="7620">
            <a:solidFill>
              <a:srgbClr val="626C3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22194" y="1284684"/>
            <a:ext cx="418862" cy="418862"/>
          </a:xfrm>
          <a:prstGeom prst="roundRect">
            <a:avLst>
              <a:gd name="adj" fmla="val 21828396"/>
            </a:avLst>
          </a:prstGeom>
          <a:solidFill>
            <a:srgbClr val="626C3B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37327" y="1399818"/>
            <a:ext cx="188476" cy="1884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22194" y="1843087"/>
            <a:ext cx="1745218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Massive Losses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6122194" y="2144911"/>
            <a:ext cx="7872413" cy="446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An alarming </a:t>
            </a:r>
            <a:pPr algn="l" indent="0" marL="0">
              <a:lnSpc>
                <a:spcPts val="175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40% of global crop yield</a:t>
            </a:r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is lost annually due to devastating plant diseases, threatening food security worldwide.</a:t>
            </a:r>
            <a:endParaRPr lang="en-US" sz="1050" dirty="0"/>
          </a:p>
        </p:txBody>
      </p:sp>
      <p:sp>
        <p:nvSpPr>
          <p:cNvPr id="9" name="Shape 5"/>
          <p:cNvSpPr/>
          <p:nvPr/>
        </p:nvSpPr>
        <p:spPr>
          <a:xfrm>
            <a:off x="5975033" y="2878336"/>
            <a:ext cx="8166735" cy="1601272"/>
          </a:xfrm>
          <a:prstGeom prst="roundRect">
            <a:avLst>
              <a:gd name="adj" fmla="val 13079"/>
            </a:avLst>
          </a:prstGeom>
          <a:solidFill>
            <a:srgbClr val="626C3B"/>
          </a:solidFill>
          <a:ln w="7620">
            <a:solidFill>
              <a:srgbClr val="83792E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22194" y="3025497"/>
            <a:ext cx="418862" cy="418862"/>
          </a:xfrm>
          <a:prstGeom prst="roundRect">
            <a:avLst>
              <a:gd name="adj" fmla="val 21828396"/>
            </a:avLst>
          </a:prstGeom>
          <a:solidFill>
            <a:srgbClr val="83792E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37327" y="3140631"/>
            <a:ext cx="188476" cy="18847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22194" y="3583900"/>
            <a:ext cx="1745218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Late Detection</a:t>
            </a:r>
            <a:endParaRPr lang="en-US" sz="1350" dirty="0"/>
          </a:p>
        </p:txBody>
      </p:sp>
      <p:sp>
        <p:nvSpPr>
          <p:cNvPr id="13" name="Text 8"/>
          <p:cNvSpPr/>
          <p:nvPr/>
        </p:nvSpPr>
        <p:spPr>
          <a:xfrm>
            <a:off x="6122194" y="3885724"/>
            <a:ext cx="7872413" cy="446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Current methods often lead to </a:t>
            </a:r>
            <a:pPr algn="l" indent="0" marL="0">
              <a:lnSpc>
                <a:spcPts val="175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late disease detection</a:t>
            </a:r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, allowing pathogens to spread rapidly and cause widespread crop damage before intervention.</a:t>
            </a:r>
            <a:endParaRPr lang="en-US" sz="1050" dirty="0"/>
          </a:p>
        </p:txBody>
      </p:sp>
      <p:sp>
        <p:nvSpPr>
          <p:cNvPr id="14" name="Shape 9"/>
          <p:cNvSpPr/>
          <p:nvPr/>
        </p:nvSpPr>
        <p:spPr>
          <a:xfrm>
            <a:off x="5975033" y="4619149"/>
            <a:ext cx="8166735" cy="1377910"/>
          </a:xfrm>
          <a:prstGeom prst="roundRect">
            <a:avLst>
              <a:gd name="adj" fmla="val 15200"/>
            </a:avLst>
          </a:prstGeom>
          <a:solidFill>
            <a:srgbClr val="626C3B"/>
          </a:solidFill>
          <a:ln w="7620">
            <a:solidFill>
              <a:srgbClr val="E8AF3B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22194" y="4766310"/>
            <a:ext cx="418862" cy="418862"/>
          </a:xfrm>
          <a:prstGeom prst="roundRect">
            <a:avLst>
              <a:gd name="adj" fmla="val 21828396"/>
            </a:avLst>
          </a:prstGeom>
          <a:solidFill>
            <a:srgbClr val="E8AF3B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37327" y="4881443"/>
            <a:ext cx="188476" cy="188476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22194" y="5324713"/>
            <a:ext cx="1745218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Access Gap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6122194" y="5626537"/>
            <a:ext cx="7872413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Many farmers, especially in remote rural areas, </a:t>
            </a:r>
            <a:pPr algn="l" indent="0" marL="0">
              <a:lnSpc>
                <a:spcPts val="175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lack access to expert diagnosis</a:t>
            </a:r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and timely agricultural advice.</a:t>
            </a:r>
            <a:endParaRPr lang="en-US" sz="1050" dirty="0"/>
          </a:p>
        </p:txBody>
      </p:sp>
      <p:sp>
        <p:nvSpPr>
          <p:cNvPr id="19" name="Shape 13"/>
          <p:cNvSpPr/>
          <p:nvPr/>
        </p:nvSpPr>
        <p:spPr>
          <a:xfrm>
            <a:off x="5975033" y="6136600"/>
            <a:ext cx="8166735" cy="1601272"/>
          </a:xfrm>
          <a:prstGeom prst="roundRect">
            <a:avLst>
              <a:gd name="adj" fmla="val 13079"/>
            </a:avLst>
          </a:prstGeom>
          <a:solidFill>
            <a:srgbClr val="626C3B"/>
          </a:solidFill>
          <a:ln w="7620">
            <a:solidFill>
              <a:srgbClr val="CC914D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22194" y="6283762"/>
            <a:ext cx="418862" cy="418862"/>
          </a:xfrm>
          <a:prstGeom prst="roundRect">
            <a:avLst>
              <a:gd name="adj" fmla="val 21828396"/>
            </a:avLst>
          </a:prstGeom>
          <a:solidFill>
            <a:srgbClr val="CC914D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37327" y="6398895"/>
            <a:ext cx="188476" cy="188476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22194" y="6842165"/>
            <a:ext cx="1745218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Slow &amp; Complex</a:t>
            </a:r>
            <a:endParaRPr lang="en-US" sz="1350" dirty="0"/>
          </a:p>
        </p:txBody>
      </p:sp>
      <p:sp>
        <p:nvSpPr>
          <p:cNvPr id="23" name="Text 16"/>
          <p:cNvSpPr/>
          <p:nvPr/>
        </p:nvSpPr>
        <p:spPr>
          <a:xfrm>
            <a:off x="6122194" y="7143988"/>
            <a:ext cx="7872413" cy="446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Traditional identification relies on visual inspection, which is </a:t>
            </a:r>
            <a:pPr algn="l" indent="0" marL="0">
              <a:lnSpc>
                <a:spcPts val="1750"/>
              </a:lnSpc>
              <a:buNone/>
            </a:pPr>
            <a:r>
              <a:rPr lang="en-US" sz="1050" b="1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time-consuming, subjective, and requires specialized botanical knowledge</a:t>
            </a:r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9092" y="844510"/>
            <a:ext cx="7376279" cy="520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Introducing Our AI-Powered Solution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069092" y="1614488"/>
            <a:ext cx="7978616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Empowering farmers and researchers with immediate, accurate plant health insights.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6069092" y="2067997"/>
            <a:ext cx="7978616" cy="1270992"/>
          </a:xfrm>
          <a:prstGeom prst="roundRect">
            <a:avLst>
              <a:gd name="adj" fmla="val 8633"/>
            </a:avLst>
          </a:prstGeom>
          <a:solidFill>
            <a:srgbClr val="F6EBD4"/>
          </a:solidFill>
          <a:ln w="22860">
            <a:solidFill>
              <a:srgbClr val="626C3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046232" y="2067997"/>
            <a:ext cx="91440" cy="1270992"/>
          </a:xfrm>
          <a:prstGeom prst="roundRect">
            <a:avLst>
              <a:gd name="adj" fmla="val 273111"/>
            </a:avLst>
          </a:prstGeom>
          <a:solidFill>
            <a:srgbClr val="626C3B"/>
          </a:solidFill>
          <a:ln/>
        </p:spPr>
      </p:sp>
      <p:sp>
        <p:nvSpPr>
          <p:cNvPr id="7" name="Text 4"/>
          <p:cNvSpPr/>
          <p:nvPr/>
        </p:nvSpPr>
        <p:spPr>
          <a:xfrm>
            <a:off x="6326981" y="2257306"/>
            <a:ext cx="2081093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Instant Diagnosis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326981" y="2617232"/>
            <a:ext cx="7531418" cy="532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Simply upload a leaf image and receive an </a:t>
            </a:r>
            <a:pPr algn="l" indent="0" marL="0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immediate disease diagnosis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with remarkable precision.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6069092" y="3505438"/>
            <a:ext cx="7978616" cy="1270992"/>
          </a:xfrm>
          <a:prstGeom prst="roundRect">
            <a:avLst>
              <a:gd name="adj" fmla="val 8633"/>
            </a:avLst>
          </a:prstGeom>
          <a:solidFill>
            <a:srgbClr val="F6EBD4"/>
          </a:solidFill>
          <a:ln w="22860">
            <a:solidFill>
              <a:srgbClr val="83792E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046232" y="3505438"/>
            <a:ext cx="91440" cy="1270992"/>
          </a:xfrm>
          <a:prstGeom prst="roundRect">
            <a:avLst>
              <a:gd name="adj" fmla="val 273111"/>
            </a:avLst>
          </a:prstGeom>
          <a:solidFill>
            <a:srgbClr val="83792E"/>
          </a:solidFill>
          <a:ln/>
        </p:spPr>
      </p:sp>
      <p:sp>
        <p:nvSpPr>
          <p:cNvPr id="11" name="Text 8"/>
          <p:cNvSpPr/>
          <p:nvPr/>
        </p:nvSpPr>
        <p:spPr>
          <a:xfrm>
            <a:off x="6326981" y="3694748"/>
            <a:ext cx="2081093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Confidence Scoring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326981" y="4054673"/>
            <a:ext cx="7531418" cy="532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Each prediction comes with a </a:t>
            </a:r>
            <a:pPr algn="l" indent="0" marL="0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confidence score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, ensuring transparency and aiding in decision-making.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6069092" y="4942880"/>
            <a:ext cx="7978616" cy="1004768"/>
          </a:xfrm>
          <a:prstGeom prst="roundRect">
            <a:avLst>
              <a:gd name="adj" fmla="val 10921"/>
            </a:avLst>
          </a:prstGeom>
          <a:solidFill>
            <a:srgbClr val="F6EBD4"/>
          </a:solidFill>
          <a:ln w="22860">
            <a:solidFill>
              <a:srgbClr val="E8AF3B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046232" y="4942880"/>
            <a:ext cx="91440" cy="1004768"/>
          </a:xfrm>
          <a:prstGeom prst="roundRect">
            <a:avLst>
              <a:gd name="adj" fmla="val 273111"/>
            </a:avLst>
          </a:prstGeom>
          <a:solidFill>
            <a:srgbClr val="E8AF3B"/>
          </a:solidFill>
          <a:ln/>
        </p:spPr>
      </p:sp>
      <p:sp>
        <p:nvSpPr>
          <p:cNvPr id="15" name="Text 12"/>
          <p:cNvSpPr/>
          <p:nvPr/>
        </p:nvSpPr>
        <p:spPr>
          <a:xfrm>
            <a:off x="6326981" y="5132189"/>
            <a:ext cx="2081093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Treatment Guidance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326981" y="5492115"/>
            <a:ext cx="7531418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Get </a:t>
            </a:r>
            <a:pPr algn="l" indent="0" marL="0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comprehensive, actionable treatment recommendations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tailored to the identified disease.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6069092" y="6114098"/>
            <a:ext cx="7978616" cy="1270992"/>
          </a:xfrm>
          <a:prstGeom prst="roundRect">
            <a:avLst>
              <a:gd name="adj" fmla="val 8633"/>
            </a:avLst>
          </a:prstGeom>
          <a:solidFill>
            <a:srgbClr val="F6EBD4"/>
          </a:solidFill>
          <a:ln w="22860">
            <a:solidFill>
              <a:srgbClr val="CC914D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6046232" y="6114098"/>
            <a:ext cx="91440" cy="1270992"/>
          </a:xfrm>
          <a:prstGeom prst="roundRect">
            <a:avLst>
              <a:gd name="adj" fmla="val 273111"/>
            </a:avLst>
          </a:prstGeom>
          <a:solidFill>
            <a:srgbClr val="CC914D"/>
          </a:solidFill>
          <a:ln/>
        </p:spPr>
      </p:sp>
      <p:sp>
        <p:nvSpPr>
          <p:cNvPr id="19" name="Text 16"/>
          <p:cNvSpPr/>
          <p:nvPr/>
        </p:nvSpPr>
        <p:spPr>
          <a:xfrm>
            <a:off x="6326981" y="6303407"/>
            <a:ext cx="2220873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Universal Accessibility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326981" y="6663333"/>
            <a:ext cx="7531418" cy="532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platform is designed to be easily </a:t>
            </a:r>
            <a:pPr algn="l" indent="0" marL="0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accessible to farmers, students, and agricultural researchers</a:t>
            </a:r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alike.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373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1239" y="483156"/>
            <a:ext cx="6826329" cy="548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Core Functionality: How It Works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01239" y="1295638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01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101239" y="1571268"/>
            <a:ext cx="7914323" cy="22860"/>
          </a:xfrm>
          <a:prstGeom prst="rect">
            <a:avLst/>
          </a:prstGeom>
          <a:solidFill>
            <a:srgbClr val="626C3B"/>
          </a:solidFill>
          <a:ln/>
        </p:spPr>
      </p:sp>
      <p:sp>
        <p:nvSpPr>
          <p:cNvPr id="6" name="Text 3"/>
          <p:cNvSpPr/>
          <p:nvPr/>
        </p:nvSpPr>
        <p:spPr>
          <a:xfrm>
            <a:off x="6101239" y="1704737"/>
            <a:ext cx="2483168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Effortless Image Upload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101239" y="2084665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Seamlessly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drag &amp; drop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or click to upload high-resolution leaf photos in JPG or PNG format. Our system is designed for ease of use.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101239" y="2954179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02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101239" y="3229808"/>
            <a:ext cx="7914323" cy="22860"/>
          </a:xfrm>
          <a:prstGeom prst="rect">
            <a:avLst/>
          </a:prstGeom>
          <a:solidFill>
            <a:srgbClr val="83792E"/>
          </a:solidFill>
          <a:ln/>
        </p:spPr>
      </p:sp>
      <p:sp>
        <p:nvSpPr>
          <p:cNvPr id="10" name="Text 7"/>
          <p:cNvSpPr/>
          <p:nvPr/>
        </p:nvSpPr>
        <p:spPr>
          <a:xfrm>
            <a:off x="6101239" y="3363278"/>
            <a:ext cx="2227183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Advanced AI Analysis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6101239" y="3743206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 powerful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Convolutional Neural Network (CNN)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algorithm rapidly analyzes visual patterns on the leaf to identify potential diseases.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6101239" y="4612719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03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01239" y="4888349"/>
            <a:ext cx="7914323" cy="22860"/>
          </a:xfrm>
          <a:prstGeom prst="rect">
            <a:avLst/>
          </a:prstGeom>
          <a:solidFill>
            <a:srgbClr val="E8AF3B"/>
          </a:solidFill>
          <a:ln/>
        </p:spPr>
      </p:sp>
      <p:sp>
        <p:nvSpPr>
          <p:cNvPr id="14" name="Text 11"/>
          <p:cNvSpPr/>
          <p:nvPr/>
        </p:nvSpPr>
        <p:spPr>
          <a:xfrm>
            <a:off x="6101239" y="5021818"/>
            <a:ext cx="3075742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Precise Disease Identification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101239" y="5401747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Receive a clear diagnosis including the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plant name, specific disease type, and a confidence percentage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for the prediction.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101239" y="6271260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04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101239" y="6546890"/>
            <a:ext cx="7914323" cy="22860"/>
          </a:xfrm>
          <a:prstGeom prst="rect">
            <a:avLst/>
          </a:prstGeom>
          <a:solidFill>
            <a:srgbClr val="CC914D"/>
          </a:solidFill>
          <a:ln/>
        </p:spPr>
      </p:sp>
      <p:sp>
        <p:nvSpPr>
          <p:cNvPr id="18" name="Text 15"/>
          <p:cNvSpPr/>
          <p:nvPr/>
        </p:nvSpPr>
        <p:spPr>
          <a:xfrm>
            <a:off x="6101239" y="6680359"/>
            <a:ext cx="2939415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Actionable Treatment Guide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101239" y="7060287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Access detailed, practical </a:t>
            </a:r>
            <a:pPr algn="l" indent="0" marL="0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treatment recommendations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, including organic and chemical solutions, alongside crucial prevention tips.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1957"/>
            <a:ext cx="66886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Robust Technology Stack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3436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Built with modern, scalable technologies for peak performance and user experience.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52418"/>
            <a:ext cx="13042821" cy="3705225"/>
          </a:xfrm>
          <a:prstGeom prst="roundRect">
            <a:avLst>
              <a:gd name="adj" fmla="val 918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160038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343" y="33037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940379" y="3303746"/>
            <a:ext cx="866179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React, TypeScript, Tailwind CSS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- For a dynamic, type-safe, and visually appealing user interface.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4173260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343" y="4316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UI Components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940379" y="4316968"/>
            <a:ext cx="866179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Shadcn/UI, Lucide Icons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- Delivering elegant, accessible, and highly customizable UI elements.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5186482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343" y="53301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AI Model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940379" y="5330190"/>
            <a:ext cx="866179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CNN Classifier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- Trained extensively on the comprehensive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PlantVillage Dataset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for accuracy.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619970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343" y="6343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Build Tool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4940379" y="6343412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Vite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- Ensuring blazing-fast development and optimized build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406" y="459700"/>
            <a:ext cx="7442597" cy="521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System Architecture: A Seamless Flow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83406" y="1314093"/>
            <a:ext cx="13463587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From image capture to diagnosis, our system processes data efficiently.</a:t>
            </a:r>
            <a:endParaRPr lang="en-US" sz="13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3406" y="1768316"/>
            <a:ext cx="833557" cy="100024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83650" y="1935004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User Uploads Image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583650" y="2295406"/>
            <a:ext cx="12463343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 farmer captures or uploads a picture of a diseased leaf.</a:t>
            </a:r>
            <a:endParaRPr lang="en-US" sz="13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06" y="2768560"/>
            <a:ext cx="833557" cy="100024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83650" y="2935248"/>
            <a:ext cx="2672953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Preprocessing &amp; Validation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1583650" y="3295650"/>
            <a:ext cx="12463343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The image undergoes resizing, normalization, and quality checks.</a:t>
            </a:r>
            <a:endParaRPr lang="en-US" sz="13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406" y="3768804"/>
            <a:ext cx="833557" cy="100024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83650" y="3935492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AI Model Analysis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1583650" y="4295894"/>
            <a:ext cx="12463343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CNN model analyzes visual patterns to identify disease characteristics.</a:t>
            </a:r>
            <a:endParaRPr lang="en-US" sz="13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06" y="4769048"/>
            <a:ext cx="833557" cy="100024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83650" y="4935736"/>
            <a:ext cx="214788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Classification &amp; Score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1583650" y="5296138"/>
            <a:ext cx="12463343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The system classifies the disease and provides a confidence percentage.</a:t>
            </a:r>
            <a:endParaRPr lang="en-US" sz="130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406" y="5769293"/>
            <a:ext cx="833557" cy="100024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583650" y="5935980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Treatment Lookup</a:t>
            </a:r>
            <a:endParaRPr lang="en-US" sz="1600" dirty="0"/>
          </a:p>
        </p:txBody>
      </p:sp>
      <p:sp>
        <p:nvSpPr>
          <p:cNvPr id="18" name="Text 11"/>
          <p:cNvSpPr/>
          <p:nvPr/>
        </p:nvSpPr>
        <p:spPr>
          <a:xfrm>
            <a:off x="1583650" y="6296382"/>
            <a:ext cx="12463343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Relevant treatment recommendations are retrieved from our extensive database.</a:t>
            </a:r>
            <a:endParaRPr lang="en-US" sz="1300" dirty="0"/>
          </a:p>
        </p:txBody>
      </p:sp>
      <p:pic>
        <p:nvPicPr>
          <p:cNvPr id="19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406" y="6769537"/>
            <a:ext cx="833557" cy="1000244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1583650" y="6936224"/>
            <a:ext cx="2083951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Results Displayed</a:t>
            </a:r>
            <a:endParaRPr lang="en-US" sz="1600" dirty="0"/>
          </a:p>
        </p:txBody>
      </p:sp>
      <p:sp>
        <p:nvSpPr>
          <p:cNvPr id="21" name="Text 13"/>
          <p:cNvSpPr/>
          <p:nvPr/>
        </p:nvSpPr>
        <p:spPr>
          <a:xfrm>
            <a:off x="1583650" y="7296626"/>
            <a:ext cx="12463343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The user receives a comprehensive report on their device.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172" y="481846"/>
            <a:ext cx="6371630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Intuitive User Interface Design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3172" y="1379696"/>
            <a:ext cx="13404056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Designed for simplicity and clarity, ensuring a positive user experience for all.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13172" y="2014776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Mobile-Responsive: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Optimized for seamless use across all devices, from smartphones to tablets.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13172" y="2636877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Drag-and-Drop Upload: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Effortless image submission with real-time preview functionality.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13172" y="3258979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Loading Indicators: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Clear visual feedback ensures users are always informed of process status.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13172" y="3881080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Color-Coded Results: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Instantly differentiate between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626C3B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healthy (green)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and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8AF3B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diseased (amber)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plant states.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13172" y="4503182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Expandable Sections: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Treatment recommendations are neatly organized and expandable for detailed viewing.</a:t>
            </a:r>
            <a:endParaRPr lang="en-US" sz="13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6537" y="2054185"/>
            <a:ext cx="6488311" cy="64883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3895"/>
            <a:ext cx="124683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Comprehensive Disease Detection Capabilities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463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AI model is trained to recognize a wide array of common plant afflictions.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64356"/>
            <a:ext cx="13042821" cy="5081349"/>
          </a:xfrm>
          <a:prstGeom prst="roundRect">
            <a:avLst>
              <a:gd name="adj" fmla="val 669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471976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2615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Early Blight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45824" y="2615684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Commonly affecting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Tomato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Potato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plants, characterized by dark concentric spots on leaves.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485198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224" y="3628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Late Blight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45824" y="3628906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 devastating disease for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Tomato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Potato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, causing rapid tissue decay and wilting.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498419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224" y="46421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Leaf Spot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545824" y="4642128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 broad category of fungal or bacterial diseases creating small, discolored spots on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various crops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5511641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224" y="56553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Powdery Mildew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5824" y="5655350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Recognizable by white, powdery patches on the surface of leaves and stems across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multiple species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6524863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224" y="6668572"/>
            <a:ext cx="31874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Healthy Plant Detection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545824" y="6668572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system can also confirm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healthy plant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, providing peace of mind and allowing for proactive care.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488" y="522089"/>
            <a:ext cx="8299966" cy="593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Future Enhancements: Our Roadmap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4488" y="1495068"/>
            <a:ext cx="1330142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Continuously evolving to meet the growing needs of the agricultural community.</a:t>
            </a:r>
            <a:endParaRPr lang="en-US" sz="1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488" y="2012513"/>
            <a:ext cx="949285" cy="94940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03559" y="2012513"/>
            <a:ext cx="2373392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Camera Capture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803559" y="2422922"/>
            <a:ext cx="1216235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Direct image capture functionality for mobile devices, enhancing user convenience in the field.</a:t>
            </a:r>
            <a:endParaRPr lang="en-US" sz="14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88" y="3151703"/>
            <a:ext cx="949285" cy="94940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03559" y="3151703"/>
            <a:ext cx="2598777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Scan History &amp; Reports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1803559" y="3562112"/>
            <a:ext cx="1216235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Personalized scan history, allowing users to track progress, and generate downloadable PDF reports.</a:t>
            </a:r>
            <a:endParaRPr lang="en-US" sz="14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88" y="4290893"/>
            <a:ext cx="949285" cy="94940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03559" y="4290893"/>
            <a:ext cx="2750820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Multi-Language Support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1803559" y="4701302"/>
            <a:ext cx="1216235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Expanding accessibility by supporting multiple languages, catering to a global user base.</a:t>
            </a:r>
            <a:endParaRPr lang="en-US" sz="14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488" y="5430083"/>
            <a:ext cx="949285" cy="94940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03559" y="5430083"/>
            <a:ext cx="2750106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Real-time AI Integration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1803559" y="5840492"/>
            <a:ext cx="1216235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Implementing real-time AI model updates and continuous learning for ever-improving accuracy.</a:t>
            </a:r>
            <a:endParaRPr lang="en-US" sz="14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488" y="6569273"/>
            <a:ext cx="949285" cy="949404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03559" y="6569273"/>
            <a:ext cx="2373392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Analytics Dashboard</a:t>
            </a:r>
            <a:endParaRPr lang="en-US" sz="1850" dirty="0"/>
          </a:p>
        </p:txBody>
      </p:sp>
      <p:sp>
        <p:nvSpPr>
          <p:cNvPr id="18" name="Text 11"/>
          <p:cNvSpPr/>
          <p:nvPr/>
        </p:nvSpPr>
        <p:spPr>
          <a:xfrm>
            <a:off x="1803559" y="6979682"/>
            <a:ext cx="12162353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 dedicated dashboard for researchers to access aggregated data and gain deeper insights into disease patterns.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2025-12-18T05:57:20Z</dcterms:created>
  <dcterms:modified xsi:type="dcterms:W3CDTF">2025-12-18T05:57:20Z</dcterms:modified>
</cp:coreProperties>
</file>